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58212C-28AF-4246-84B4-75A78460F44E}">
  <a:tblStyle styleId="{6A58212C-28AF-4246-84B4-75A78460F44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italic.fntdata"/><Relationship Id="rId14" Type="http://schemas.openxmlformats.org/officeDocument/2006/relationships/slide" Target="slides/slide8.xml"/><Relationship Id="rId36" Type="http://schemas.openxmlformats.org/officeDocument/2006/relationships/font" Target="fonts/Raleway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03afbda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03afbda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078055a4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078055a4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078055a4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078055a4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d078055a4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d078055a4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03afbdab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03afbdab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078055a4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078055a4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03afbdab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03afbdab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078055a4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078055a4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078055a4a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078055a4a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078055a4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078055a4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078055a4a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d078055a4a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078055a4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078055a4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078055a4a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078055a4a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078055a4a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078055a4a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078055a4a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078055a4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03afbdab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d03afbdab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03afbdab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03afbdab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03afbdab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d03afbdab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6fb33cbf2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6fb33cbf2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03afbdab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03afbdab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03afbdab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d03afbdab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03afbdab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03afbdab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03afbdab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03afbdab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fc3fe3b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fc3fe3b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03afbdab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03afbdab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078055a4a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078055a4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078055a4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078055a4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geeksforgeeks.org/doolittle-algorithm-lu-decomposition/#" TargetMode="External"/><Relationship Id="rId4" Type="http://schemas.openxmlformats.org/officeDocument/2006/relationships/hyperlink" Target="https://math.libretexts.org/Bookshelves/Linear_Algebra/Introduction_to_Matrix_Algebra_(Kaw)/01%3A_Chapters/1.07%3A_LU_Decomposition_Method_for_Solving_Simultaneous_Linear_Equations" TargetMode="External"/><Relationship Id="rId5" Type="http://schemas.openxmlformats.org/officeDocument/2006/relationships/hyperlink" Target="https://math.libretexts.org/Bookshelves/Linear_Algebra/A_First_Course_in_Linear_Algebra_(Kuttler)/03%3A_Determinants/3.02%3A_Properties_of_Determinants#thm:addingmultipleofrow" TargetMode="External"/><Relationship Id="rId6" Type="http://schemas.openxmlformats.org/officeDocument/2006/relationships/hyperlink" Target="https://www.engr.colostate.edu/~thompson/hPage/CourseMat/Tutorials/CompMethods/doolittle.pdf" TargetMode="External"/><Relationship Id="rId7" Type="http://schemas.openxmlformats.org/officeDocument/2006/relationships/hyperlink" Target="https://math.libretexts.org/Bookshelves/Linear_Algebra/Interactive_Linear_Algebra_(Margalit_and_Rabinoff)/04%3A_Determinants/4.03%3A_Determinants_and_Volume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mathworks.com/help/matlab/ref/lu.html#d126e954784" TargetMode="External"/><Relationship Id="rId4" Type="http://schemas.openxmlformats.org/officeDocument/2006/relationships/hyperlink" Target="https://www3.nd.edu/~zxu2/acms40390F11/Alg-LU-Crout.pdf" TargetMode="External"/><Relationship Id="rId5" Type="http://schemas.openxmlformats.org/officeDocument/2006/relationships/hyperlink" Target="https://www.geeksforgeeks.org/thread-in-operating-system/" TargetMode="External"/><Relationship Id="rId6" Type="http://schemas.openxmlformats.org/officeDocument/2006/relationships/hyperlink" Target="https://johnfoster.pge.utexas.edu/numerical-methods-book/LinearAlgebra_LU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Calculating the Determinant using LU Decomposition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625" y="2987150"/>
            <a:ext cx="76881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Members: Angel Badillo and Chad Callender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727800" y="647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Serial C++ Code</a:t>
            </a:r>
            <a:endParaRPr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87" y="1379738"/>
            <a:ext cx="5136463" cy="3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/>
          <p:nvPr/>
        </p:nvSpPr>
        <p:spPr>
          <a:xfrm>
            <a:off x="1127800" y="2988875"/>
            <a:ext cx="1497300" cy="670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375" y="1999124"/>
            <a:ext cx="5025274" cy="2448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/>
          <p:nvPr>
            <p:ph type="title"/>
          </p:nvPr>
        </p:nvSpPr>
        <p:spPr>
          <a:xfrm>
            <a:off x="727800" y="647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Serial C++ Code</a:t>
            </a: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87" y="1379788"/>
            <a:ext cx="5136463" cy="3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/>
          <p:nvPr/>
        </p:nvSpPr>
        <p:spPr>
          <a:xfrm>
            <a:off x="1127800" y="2988925"/>
            <a:ext cx="1497300" cy="670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850" y="2061500"/>
            <a:ext cx="4231376" cy="26192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727800" y="647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Serial C++ Code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87" y="1382325"/>
            <a:ext cx="5136463" cy="3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/>
          <p:nvPr/>
        </p:nvSpPr>
        <p:spPr>
          <a:xfrm>
            <a:off x="1081175" y="3377775"/>
            <a:ext cx="1497300" cy="6708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637" y="1667974"/>
            <a:ext cx="4196725" cy="3084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Parallel (Multi-threaded)</a:t>
            </a:r>
            <a:r>
              <a:rPr lang="en-GB"/>
              <a:t> Approach Explanation</a:t>
            </a:r>
            <a:endParaRPr/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669450" y="2078875"/>
            <a:ext cx="4234500" cy="29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Uses C++ 11 STL &lt;thread&gt;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s</a:t>
            </a:r>
            <a:r>
              <a:rPr lang="en-GB" sz="1300">
                <a:solidFill>
                  <a:schemeClr val="dk2"/>
                </a:solidFill>
              </a:rPr>
              <a:t>td::thread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-GB" sz="1300">
                <a:solidFill>
                  <a:schemeClr val="dk2"/>
                </a:solidFill>
              </a:rPr>
              <a:t>Cross-platform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-GB" sz="1300">
                <a:solidFill>
                  <a:schemeClr val="dk2"/>
                </a:solidFill>
              </a:rPr>
              <a:t>Language integration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-GB" sz="1300">
                <a:solidFill>
                  <a:schemeClr val="dk2"/>
                </a:solidFill>
              </a:rPr>
              <a:t>Object-Oriented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Based on the Doolittle Algorithm.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Every thread shares matrix </a:t>
            </a:r>
            <a:r>
              <a:rPr b="1" lang="en-GB">
                <a:solidFill>
                  <a:schemeClr val="dk2"/>
                </a:solidFill>
              </a:rPr>
              <a:t>A, L, and U</a:t>
            </a:r>
            <a:r>
              <a:rPr lang="en-GB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Each thread performs a portion of the outermost for-loop.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Each thread c</a:t>
            </a:r>
            <a:r>
              <a:rPr lang="en-GB">
                <a:solidFill>
                  <a:schemeClr val="dk2"/>
                </a:solidFill>
              </a:rPr>
              <a:t>omputes </a:t>
            </a:r>
            <a:r>
              <a:rPr b="1" lang="en-GB">
                <a:solidFill>
                  <a:schemeClr val="dk2"/>
                </a:solidFill>
              </a:rPr>
              <a:t>n / t </a:t>
            </a:r>
            <a:r>
              <a:rPr lang="en-GB">
                <a:solidFill>
                  <a:schemeClr val="dk2"/>
                </a:solidFill>
              </a:rPr>
              <a:t> rows of </a:t>
            </a:r>
            <a:r>
              <a:rPr b="1" lang="en-GB">
                <a:solidFill>
                  <a:schemeClr val="dk2"/>
                </a:solidFill>
              </a:rPr>
              <a:t>U</a:t>
            </a:r>
            <a:r>
              <a:rPr lang="en-GB">
                <a:solidFill>
                  <a:schemeClr val="dk2"/>
                </a:solidFill>
              </a:rPr>
              <a:t>, and columns of </a:t>
            </a:r>
            <a:r>
              <a:rPr b="1" lang="en-GB">
                <a:solidFill>
                  <a:schemeClr val="dk2"/>
                </a:solidFill>
              </a:rPr>
              <a:t>L</a:t>
            </a:r>
            <a:r>
              <a:rPr lang="en-GB">
                <a:solidFill>
                  <a:schemeClr val="dk2"/>
                </a:solidFill>
              </a:rPr>
              <a:t> where </a:t>
            </a:r>
            <a:r>
              <a:rPr b="1" lang="en-GB">
                <a:solidFill>
                  <a:schemeClr val="dk2"/>
                </a:solidFill>
              </a:rPr>
              <a:t>n </a:t>
            </a:r>
            <a:r>
              <a:rPr lang="en-GB">
                <a:solidFill>
                  <a:schemeClr val="dk2"/>
                </a:solidFill>
              </a:rPr>
              <a:t>is the order of a square matrix of </a:t>
            </a:r>
            <a:r>
              <a:rPr b="1" lang="en-GB">
                <a:solidFill>
                  <a:schemeClr val="dk2"/>
                </a:solidFill>
              </a:rPr>
              <a:t>n x n </a:t>
            </a:r>
            <a:r>
              <a:rPr lang="en-GB">
                <a:solidFill>
                  <a:schemeClr val="dk2"/>
                </a:solidFill>
              </a:rPr>
              <a:t>size, and </a:t>
            </a:r>
            <a:r>
              <a:rPr b="1" lang="en-GB">
                <a:solidFill>
                  <a:schemeClr val="dk2"/>
                </a:solidFill>
              </a:rPr>
              <a:t>t </a:t>
            </a:r>
            <a:r>
              <a:rPr lang="en-GB">
                <a:solidFill>
                  <a:schemeClr val="dk2"/>
                </a:solidFill>
              </a:rPr>
              <a:t>is the number of threads.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 rotWithShape="1">
          <a:blip r:embed="rId3">
            <a:alphaModFix/>
          </a:blip>
          <a:srcRect b="0" l="0" r="0" t="5962"/>
          <a:stretch/>
        </p:blipFill>
        <p:spPr>
          <a:xfrm>
            <a:off x="4903950" y="2229925"/>
            <a:ext cx="3905525" cy="21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/>
          <p:nvPr/>
        </p:nvSpPr>
        <p:spPr>
          <a:xfrm>
            <a:off x="5515950" y="3205825"/>
            <a:ext cx="358200" cy="117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30"/>
          <p:cNvSpPr/>
          <p:nvPr/>
        </p:nvSpPr>
        <p:spPr>
          <a:xfrm rot="5400000">
            <a:off x="7688750" y="2432125"/>
            <a:ext cx="303000" cy="1763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5874150" y="3226225"/>
            <a:ext cx="358200" cy="11739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0"/>
          <p:cNvSpPr/>
          <p:nvPr/>
        </p:nvSpPr>
        <p:spPr>
          <a:xfrm rot="5400000">
            <a:off x="7686925" y="2754025"/>
            <a:ext cx="264000" cy="16674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6501275" y="3162175"/>
            <a:ext cx="358200" cy="1173900"/>
          </a:xfrm>
          <a:prstGeom prst="ellipse">
            <a:avLst/>
          </a:prstGeom>
          <a:noFill/>
          <a:ln cap="flat" cmpd="sng" w="3810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0"/>
          <p:cNvSpPr/>
          <p:nvPr/>
        </p:nvSpPr>
        <p:spPr>
          <a:xfrm rot="5400000">
            <a:off x="7701050" y="3250725"/>
            <a:ext cx="306600" cy="1734900"/>
          </a:xfrm>
          <a:prstGeom prst="ellipse">
            <a:avLst/>
          </a:prstGeom>
          <a:noFill/>
          <a:ln cap="flat" cmpd="sng" w="38100">
            <a:solidFill>
              <a:srgbClr val="00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5515950" y="4478750"/>
            <a:ext cx="35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t0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8721800" y="2821488"/>
            <a:ext cx="35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t0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5874150" y="4478750"/>
            <a:ext cx="35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t1</a:t>
            </a:r>
            <a:endParaRPr b="1"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6357425" y="4478750"/>
            <a:ext cx="64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BFA5"/>
                </a:solidFill>
                <a:latin typeface="Lato"/>
                <a:ea typeface="Lato"/>
                <a:cs typeface="Lato"/>
                <a:sym typeface="Lato"/>
              </a:rPr>
              <a:t>t(n-1)</a:t>
            </a:r>
            <a:endParaRPr b="1" sz="1300">
              <a:solidFill>
                <a:srgbClr val="00BF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8721800" y="3475850"/>
            <a:ext cx="35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t1</a:t>
            </a:r>
            <a:endParaRPr b="1"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8500225" y="4271475"/>
            <a:ext cx="64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BFA5"/>
                </a:solidFill>
                <a:latin typeface="Lato"/>
                <a:ea typeface="Lato"/>
                <a:cs typeface="Lato"/>
                <a:sym typeface="Lato"/>
              </a:rPr>
              <a:t>t(n-1)</a:t>
            </a:r>
            <a:endParaRPr b="1" sz="1300">
              <a:solidFill>
                <a:srgbClr val="00BFA5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8" name="Google Shape;288;p30"/>
          <p:cNvCxnSpPr>
            <a:endCxn id="280" idx="4"/>
          </p:cNvCxnSpPr>
          <p:nvPr/>
        </p:nvCxnSpPr>
        <p:spPr>
          <a:xfrm flipH="1" rot="10800000">
            <a:off x="6675575" y="4336075"/>
            <a:ext cx="4800" cy="255900"/>
          </a:xfrm>
          <a:prstGeom prst="straightConnector1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0"/>
          <p:cNvCxnSpPr/>
          <p:nvPr/>
        </p:nvCxnSpPr>
        <p:spPr>
          <a:xfrm flipH="1" rot="10800000">
            <a:off x="6050850" y="4355575"/>
            <a:ext cx="4800" cy="255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0"/>
          <p:cNvCxnSpPr/>
          <p:nvPr/>
        </p:nvCxnSpPr>
        <p:spPr>
          <a:xfrm flipH="1" rot="10800000">
            <a:off x="5678500" y="4335975"/>
            <a:ext cx="4800" cy="255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0"/>
          <p:cNvCxnSpPr>
            <a:stCxn id="287" idx="1"/>
          </p:cNvCxnSpPr>
          <p:nvPr/>
        </p:nvCxnSpPr>
        <p:spPr>
          <a:xfrm rot="10800000">
            <a:off x="8283325" y="4290225"/>
            <a:ext cx="216900" cy="173700"/>
          </a:xfrm>
          <a:prstGeom prst="straightConnector1">
            <a:avLst/>
          </a:prstGeom>
          <a:noFill/>
          <a:ln cap="flat" cmpd="sng" w="19050">
            <a:solidFill>
              <a:srgbClr val="00BF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0"/>
          <p:cNvCxnSpPr>
            <a:endCxn id="279" idx="0"/>
          </p:cNvCxnSpPr>
          <p:nvPr/>
        </p:nvCxnSpPr>
        <p:spPr>
          <a:xfrm rot="10800000">
            <a:off x="8652625" y="3587725"/>
            <a:ext cx="163500" cy="75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0"/>
          <p:cNvCxnSpPr>
            <a:endCxn id="277" idx="1"/>
          </p:cNvCxnSpPr>
          <p:nvPr/>
        </p:nvCxnSpPr>
        <p:spPr>
          <a:xfrm flipH="1">
            <a:off x="8463600" y="3059848"/>
            <a:ext cx="258300" cy="14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30"/>
          <p:cNvSpPr txBox="1"/>
          <p:nvPr/>
        </p:nvSpPr>
        <p:spPr>
          <a:xfrm>
            <a:off x="7227300" y="2079075"/>
            <a:ext cx="1786800" cy="74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E1E1E"/>
                </a:solidFill>
                <a:latin typeface="Lato"/>
                <a:ea typeface="Lato"/>
                <a:cs typeface="Lato"/>
                <a:sym typeface="Lato"/>
              </a:rPr>
              <a:t>*In code, row / column indices begin at 0.</a:t>
            </a:r>
            <a:endParaRPr sz="1200">
              <a:solidFill>
                <a:srgbClr val="1E1E1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 C++ Code</a:t>
            </a: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75" y="1419700"/>
            <a:ext cx="4349925" cy="35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</a:t>
            </a:r>
            <a:r>
              <a:rPr lang="en-GB"/>
              <a:t> C++ Code</a:t>
            </a:r>
            <a:endParaRPr/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75" y="1419700"/>
            <a:ext cx="4349925" cy="35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/>
          <p:nvPr/>
        </p:nvSpPr>
        <p:spPr>
          <a:xfrm>
            <a:off x="1878475" y="1754025"/>
            <a:ext cx="1497300" cy="4959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175" y="2033925"/>
            <a:ext cx="2209875" cy="3618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 C++ Code</a:t>
            </a:r>
            <a:endParaRPr/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175" y="1419700"/>
            <a:ext cx="4349925" cy="35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/>
          <p:nvPr/>
        </p:nvSpPr>
        <p:spPr>
          <a:xfrm>
            <a:off x="1871000" y="4199212"/>
            <a:ext cx="2285100" cy="8070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174" y="3115273"/>
            <a:ext cx="3897925" cy="1369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 C++ Code</a:t>
            </a:r>
            <a:endParaRPr/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296475"/>
            <a:ext cx="4220977" cy="38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 C++ Code</a:t>
            </a:r>
            <a:endParaRPr/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296475"/>
            <a:ext cx="4220977" cy="38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/>
          <p:nvPr/>
        </p:nvSpPr>
        <p:spPr>
          <a:xfrm>
            <a:off x="1015375" y="2512450"/>
            <a:ext cx="1242300" cy="3015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477" y="2224088"/>
            <a:ext cx="2505075" cy="695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 C++ Code</a:t>
            </a:r>
            <a:endParaRPr/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296475"/>
            <a:ext cx="4220977" cy="38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/>
          <p:nvPr/>
        </p:nvSpPr>
        <p:spPr>
          <a:xfrm>
            <a:off x="1063975" y="3095850"/>
            <a:ext cx="2185500" cy="1118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272" y="1891475"/>
            <a:ext cx="6471526" cy="1659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Determinant Applications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729450" y="2146900"/>
            <a:ext cx="46308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Singularity and Invertibility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Cardinality of a solution set in a system of linear equations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Used to solve for the inverse of a non-singular matrix.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 Volume of regions in </a:t>
            </a:r>
            <a:r>
              <a:rPr lang="en-GB">
                <a:solidFill>
                  <a:schemeClr val="dk2"/>
                </a:solidFill>
              </a:rPr>
              <a:t>R</a:t>
            </a:r>
            <a:r>
              <a:rPr baseline="30000" lang="en-GB">
                <a:solidFill>
                  <a:schemeClr val="dk2"/>
                </a:solidFill>
              </a:rPr>
              <a:t>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323" y="2789200"/>
            <a:ext cx="1990925" cy="17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575" y="1182825"/>
            <a:ext cx="3441601" cy="14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1250" y="3426638"/>
            <a:ext cx="1658125" cy="4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6445125" y="843900"/>
            <a:ext cx="187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Area of Parallelogram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6704000" y="2607100"/>
            <a:ext cx="230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Volume of Parallelepipeds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 C++ Code</a:t>
            </a:r>
            <a:endParaRPr/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296475"/>
            <a:ext cx="4220977" cy="38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/>
          <p:nvPr/>
        </p:nvSpPr>
        <p:spPr>
          <a:xfrm>
            <a:off x="2393675" y="3426425"/>
            <a:ext cx="2555100" cy="4473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 C++ Code</a:t>
            </a: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1525"/>
            <a:ext cx="4873425" cy="3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25" y="1665888"/>
            <a:ext cx="4627975" cy="31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 C++ Code</a:t>
            </a:r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1525"/>
            <a:ext cx="4873425" cy="3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25" y="1665888"/>
            <a:ext cx="4627975" cy="31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529225" y="2012700"/>
            <a:ext cx="3012000" cy="12096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3301" y="2701300"/>
            <a:ext cx="5088175" cy="16585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type="title"/>
          </p:nvPr>
        </p:nvSpPr>
        <p:spPr>
          <a:xfrm>
            <a:off x="727800" y="5797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Multi-threaded C++ Code</a:t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296475"/>
            <a:ext cx="4220977" cy="38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/>
          <p:nvPr/>
        </p:nvSpPr>
        <p:spPr>
          <a:xfrm>
            <a:off x="772300" y="4190650"/>
            <a:ext cx="2438100" cy="5775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900" y="3086100"/>
            <a:ext cx="4061750" cy="1267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730000" y="1318650"/>
            <a:ext cx="33009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Execution Time</a:t>
            </a:r>
            <a:endParaRPr/>
          </a:p>
        </p:txBody>
      </p:sp>
      <p:graphicFrame>
        <p:nvGraphicFramePr>
          <p:cNvPr id="375" name="Google Shape;375;p41"/>
          <p:cNvGraphicFramePr/>
          <p:nvPr/>
        </p:nvGraphicFramePr>
        <p:xfrm>
          <a:off x="463950" y="2094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{6A58212C-28AF-4246-84B4-75A78460F44E}</a:tableStyleId>
              </a:tblPr>
              <a:tblGrid>
                <a:gridCol w="1134275"/>
                <a:gridCol w="1134275"/>
                <a:gridCol w="1249025"/>
                <a:gridCol w="1262025"/>
              </a:tblGrid>
              <a:tr h="27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Execution Time in Seconds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7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Order of Matrix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0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Number of Threads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512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1024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2048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0.463626449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4.026737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33.30727551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0.045968253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0.390925782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3.153950131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0.02433264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0.201477472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1.600055011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6" name="Google Shape;3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550" y="1868200"/>
            <a:ext cx="3900451" cy="29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730000" y="1318650"/>
            <a:ext cx="33009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Speedup</a:t>
            </a:r>
            <a:endParaRPr/>
          </a:p>
        </p:txBody>
      </p:sp>
      <p:graphicFrame>
        <p:nvGraphicFramePr>
          <p:cNvPr id="382" name="Google Shape;382;p42"/>
          <p:cNvGraphicFramePr/>
          <p:nvPr/>
        </p:nvGraphicFramePr>
        <p:xfrm>
          <a:off x="198500" y="2094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{6A58212C-28AF-4246-84B4-75A78460F44E}</a:tableStyleId>
              </a:tblPr>
              <a:tblGrid>
                <a:gridCol w="1135675"/>
                <a:gridCol w="1135675"/>
                <a:gridCol w="1135675"/>
                <a:gridCol w="1378400"/>
              </a:tblGrid>
              <a:tr h="273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Speedup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7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Order of Matrix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0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 Number of Threads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512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1024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2048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1.0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10.08579652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1E1E1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10.30051448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10.56049529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32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19.05368491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19.98603931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20.81633149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875" y="511625"/>
            <a:ext cx="2653800" cy="16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875" y="2143350"/>
            <a:ext cx="2653801" cy="15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875" y="3718100"/>
            <a:ext cx="2653799" cy="1457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</p:txBody>
      </p:sp>
      <p:sp>
        <p:nvSpPr>
          <p:cNvPr id="391" name="Google Shape;391;p43"/>
          <p:cNvSpPr txBox="1"/>
          <p:nvPr>
            <p:ph idx="1" type="body"/>
          </p:nvPr>
        </p:nvSpPr>
        <p:spPr>
          <a:xfrm>
            <a:off x="729450" y="2078875"/>
            <a:ext cx="7688700" cy="30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https://www.geeksforgeeks.org/doolittle-algorithm-lu-decomposition/#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https://math.libretexts.org/Bookshelves/Linear_Algebra/Introduction_to_Matrix_Algebra_(Kaw)/01%3A_Chapters/1.07%3A_LU_Decomposition_Method_for_Solving_Simultaneous_Linear_Equations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https://math.libretexts.org/Bookshelves/Linear_Algebra/A_First_Course_in_Linear_Algebra_(Kuttler)/03%3A_Determinants/3.02%3A_Properties_of_Determinants#thm:addingmultipleofrow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https://www.engr.colostate.edu/~thompson/hPage/CourseMat/Tutorials/CompMethods/doolittle.pdf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https://math.libretexts.org/Bookshelves/Linear_Algebra/Interactive_Linear_Algebra_(Margalit_and_Rabinoff)/04%3A_Determinants/4.03%3A_Determinants_and_Volumes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References:</a:t>
            </a:r>
            <a:endParaRPr/>
          </a:p>
        </p:txBody>
      </p:sp>
      <p:sp>
        <p:nvSpPr>
          <p:cNvPr id="397" name="Google Shape;397;p44"/>
          <p:cNvSpPr txBox="1"/>
          <p:nvPr>
            <p:ph idx="1" type="body"/>
          </p:nvPr>
        </p:nvSpPr>
        <p:spPr>
          <a:xfrm>
            <a:off x="729450" y="2078875"/>
            <a:ext cx="7688700" cy="30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https://www.mathworks.com/help/matlab/ref/lu.html#d126e954784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https://www3.nd.edu/~zxu2/acms40390F11/Alg-LU-Crout.pdf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https://www.geeksforgeeks.org/thread-in-operating-system/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https://johnfoster.pge.utexas.edu/numerical-methods-book/LinearAlgebra_LU.html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ctrTitle"/>
          </p:nvPr>
        </p:nvSpPr>
        <p:spPr>
          <a:xfrm>
            <a:off x="729450" y="1322450"/>
            <a:ext cx="7688100" cy="8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03" name="Google Shape;403;p45"/>
          <p:cNvSpPr txBox="1"/>
          <p:nvPr>
            <p:ph idx="1" type="subTitle"/>
          </p:nvPr>
        </p:nvSpPr>
        <p:spPr>
          <a:xfrm>
            <a:off x="729625" y="2159150"/>
            <a:ext cx="76881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59000" y="1327825"/>
            <a:ext cx="405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 Determinant</a:t>
            </a:r>
            <a:endParaRPr/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159075" y="2088050"/>
            <a:ext cx="3810600" cy="29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A scalar value from the real valued function det on the set of square matrices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Determinant rules: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en-GB" sz="1300">
                <a:solidFill>
                  <a:schemeClr val="dk2"/>
                </a:solidFill>
              </a:rPr>
              <a:t>det(A) = 0 means not </a:t>
            </a:r>
            <a:r>
              <a:rPr b="1" lang="en-GB" sz="1300">
                <a:solidFill>
                  <a:schemeClr val="dk2"/>
                </a:solidFill>
              </a:rPr>
              <a:t>invertible</a:t>
            </a:r>
            <a:r>
              <a:rPr b="1" lang="en-GB" sz="1300">
                <a:solidFill>
                  <a:schemeClr val="dk2"/>
                </a:solidFill>
              </a:rPr>
              <a:t>.</a:t>
            </a:r>
            <a:endParaRPr b="1"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en-GB" sz="1300">
                <a:solidFill>
                  <a:schemeClr val="dk2"/>
                </a:solidFill>
              </a:rPr>
              <a:t>det(A*B) = det(A)*det(B).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Many formulas for calculating the determinant: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en-GB" sz="1300">
                <a:solidFill>
                  <a:schemeClr val="dk2"/>
                </a:solidFill>
              </a:rPr>
              <a:t>Leibniz formula</a:t>
            </a:r>
            <a:endParaRPr b="1"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en-GB" sz="1300">
                <a:solidFill>
                  <a:schemeClr val="dk2"/>
                </a:solidFill>
              </a:rPr>
              <a:t>Cofactor Expansion</a:t>
            </a:r>
            <a:endParaRPr b="1"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en-GB" sz="1300">
                <a:solidFill>
                  <a:schemeClr val="dk2"/>
                </a:solidFill>
              </a:rPr>
              <a:t>Gaussian Elimination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Determinant of a triangular matrix is the product of the </a:t>
            </a:r>
            <a:r>
              <a:rPr lang="en-GB">
                <a:solidFill>
                  <a:schemeClr val="dk2"/>
                </a:solidFill>
              </a:rPr>
              <a:t>diagonal</a:t>
            </a:r>
            <a:r>
              <a:rPr lang="en-GB">
                <a:solidFill>
                  <a:schemeClr val="dk2"/>
                </a:solidFill>
              </a:rPr>
              <a:t> entries.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825" y="3854125"/>
            <a:ext cx="4101149" cy="10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825" y="2497500"/>
            <a:ext cx="3165251" cy="4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50" y="1130700"/>
            <a:ext cx="2097550" cy="4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/>
        </p:nvSpPr>
        <p:spPr>
          <a:xfrm>
            <a:off x="4769650" y="841575"/>
            <a:ext cx="209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Leibniz Formula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4894300" y="2104913"/>
            <a:ext cx="184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Cofactor Expansion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4670650" y="3469213"/>
            <a:ext cx="271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Triangular Matrices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650" y="1593382"/>
            <a:ext cx="2517600" cy="53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6814" y="3007865"/>
            <a:ext cx="216326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LU Decomposition</a:t>
            </a:r>
            <a:endParaRPr/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729525" y="2078875"/>
            <a:ext cx="40698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-GB">
                <a:solidFill>
                  <a:schemeClr val="dk2"/>
                </a:solidFill>
              </a:rPr>
              <a:t>Lower-Upper Decomposition</a:t>
            </a:r>
            <a:endParaRPr b="1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Any square matrix can be decomposed into: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en-GB" sz="1300">
                <a:solidFill>
                  <a:schemeClr val="dk2"/>
                </a:solidFill>
              </a:rPr>
              <a:t>Lower triangular matrix</a:t>
            </a:r>
            <a:endParaRPr b="1"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en-GB" sz="1300">
                <a:solidFill>
                  <a:schemeClr val="dk2"/>
                </a:solidFill>
              </a:rPr>
              <a:t>Upper triangular matrix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Can be done using:</a:t>
            </a:r>
            <a:endParaRPr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en-GB" sz="1300">
                <a:solidFill>
                  <a:schemeClr val="dk2"/>
                </a:solidFill>
              </a:rPr>
              <a:t>Gaussian Elimination</a:t>
            </a:r>
            <a:endParaRPr b="1"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b="1" lang="en-GB" sz="1300">
                <a:solidFill>
                  <a:schemeClr val="dk2"/>
                </a:solidFill>
              </a:rPr>
              <a:t>Doolittle Algorithm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In MATLAB, LU decomposition is used for the computation of determinants, inverse matrices, and the symbolic matrix division operators.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150" y="1318650"/>
            <a:ext cx="2165850" cy="13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 rotWithShape="1">
          <a:blip r:embed="rId4">
            <a:alphaModFix/>
          </a:blip>
          <a:srcRect b="0" l="0" r="0" t="5962"/>
          <a:stretch/>
        </p:blipFill>
        <p:spPr>
          <a:xfrm>
            <a:off x="5036150" y="2880525"/>
            <a:ext cx="3382000" cy="18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/>
          <p:nvPr>
            <p:ph type="title"/>
          </p:nvPr>
        </p:nvSpPr>
        <p:spPr>
          <a:xfrm>
            <a:off x="727650" y="599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Doolittle’s Algorithm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325650"/>
            <a:ext cx="3511274" cy="370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 txBox="1"/>
          <p:nvPr/>
        </p:nvSpPr>
        <p:spPr>
          <a:xfrm>
            <a:off x="877025" y="2124450"/>
            <a:ext cx="2469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Suppose A ∊ F</a:t>
            </a:r>
            <a:r>
              <a:rPr baseline="3000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n,n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Then A can be decomposed into matrices L, U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∊ F</a:t>
            </a:r>
            <a:r>
              <a:rPr baseline="30000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n,n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where A = LU.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Sequential Approach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250" y="2327700"/>
            <a:ext cx="3840850" cy="27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075" y="2043988"/>
            <a:ext cx="2990691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727800" y="647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Serial C++ Code</a:t>
            </a:r>
            <a:endParaRPr/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900" y="1338550"/>
            <a:ext cx="4740250" cy="456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727800" y="647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Serial C++ Code</a:t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900" y="1338550"/>
            <a:ext cx="4740250" cy="45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/>
          <p:nvPr/>
        </p:nvSpPr>
        <p:spPr>
          <a:xfrm>
            <a:off x="1868775" y="1267875"/>
            <a:ext cx="1108500" cy="10404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5775" y="1849825"/>
            <a:ext cx="1819275" cy="163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727800" y="6477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Serial C++ Code</a:t>
            </a:r>
            <a:endParaRPr/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763" y="1277025"/>
            <a:ext cx="5136463" cy="36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